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27" autoAdjust="0"/>
  </p:normalViewPr>
  <p:slideViewPr>
    <p:cSldViewPr>
      <p:cViewPr varScale="1">
        <p:scale>
          <a:sx n="125" d="100"/>
          <a:sy n="125" d="100"/>
        </p:scale>
        <p:origin x="-122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06E0667-42D3-44D2-96FF-A5191548A967}" type="datetimeFigureOut">
              <a:rPr lang="ru-RU" smtClean="0"/>
              <a:t>21.04.2020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70B7554-76A5-4A5C-B5CA-E9C8663B3755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evelopers.google.com/amp?hl=r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mp.dev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mp.dev/documentation/component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ch.yandex.ru/turbo/" TargetMode="External"/><Relationship Id="rId4" Type="http://schemas.openxmlformats.org/officeDocument/2006/relationships/hyperlink" Target="https://tech.yandex.ru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ru/dev/turbo/doc/rss/elements/slider-docpage/" TargetMode="External"/><Relationship Id="rId13" Type="http://schemas.openxmlformats.org/officeDocument/2006/relationships/hyperlink" Target="https://yandex.ru/dev/turbo/doc/rss/elements/buttons-docpage/" TargetMode="External"/><Relationship Id="rId18" Type="http://schemas.openxmlformats.org/officeDocument/2006/relationships/hyperlink" Target="https://yandex.ru/dev/turbo/doc/rss/elements/comments-docpage/" TargetMode="External"/><Relationship Id="rId26" Type="http://schemas.openxmlformats.org/officeDocument/2006/relationships/hyperlink" Target="https://yandex.ru/dev/turbo/doc/rss/elements/maps-docpage/" TargetMode="External"/><Relationship Id="rId3" Type="http://schemas.openxmlformats.org/officeDocument/2006/relationships/hyperlink" Target="https://yandex.ru/dev/turbo/doc/rss/elements/typography-docpage/" TargetMode="External"/><Relationship Id="rId21" Type="http://schemas.openxmlformats.org/officeDocument/2006/relationships/hyperlink" Target="https://yandex.ru/dev/turbo/doc/rss/elements/histogram-docpage/" TargetMode="External"/><Relationship Id="rId7" Type="http://schemas.openxmlformats.org/officeDocument/2006/relationships/hyperlink" Target="https://yandex.ru/dev/turbo/doc/rss/elements/accordion-docpage/" TargetMode="External"/><Relationship Id="rId12" Type="http://schemas.openxmlformats.org/officeDocument/2006/relationships/hyperlink" Target="https://yandex.ru/dev/turbo/doc/rss/elements/ads-docpage/" TargetMode="External"/><Relationship Id="rId17" Type="http://schemas.openxmlformats.org/officeDocument/2006/relationships/hyperlink" Target="https://yandex.ru/dev/turbo/doc/rss/elements/share-docpage/" TargetMode="External"/><Relationship Id="rId25" Type="http://schemas.openxmlformats.org/officeDocument/2006/relationships/hyperlink" Target="https://yandex.ru/dev/turbo/doc/rss/elements/ig-and-twitter-docpage/" TargetMode="External"/><Relationship Id="rId2" Type="http://schemas.openxmlformats.org/officeDocument/2006/relationships/hyperlink" Target="https://yandex.ru/dev/turbo/doc/rss/elements/header-docpage/" TargetMode="External"/><Relationship Id="rId16" Type="http://schemas.openxmlformats.org/officeDocument/2006/relationships/hyperlink" Target="https://yandex.ru/dev/turbo/doc/rss/elements/feedback-docpage/" TargetMode="External"/><Relationship Id="rId20" Type="http://schemas.openxmlformats.org/officeDocument/2006/relationships/hyperlink" Target="https://yandex.ru/dev/turbo/doc/rss/elements/dynamic-form-docpage/" TargetMode="External"/><Relationship Id="rId29" Type="http://schemas.openxmlformats.org/officeDocument/2006/relationships/hyperlink" Target="https://yandex.ru/dev/turbo/doc/rss/elements/playbuzz-docp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andex.ru/dev/turbo/doc/rss/elements/custom-components-docpage/" TargetMode="External"/><Relationship Id="rId11" Type="http://schemas.openxmlformats.org/officeDocument/2006/relationships/hyperlink" Target="https://yandex.ru/dev/turbo/doc/rss/elements/read-also-docpage/" TargetMode="External"/><Relationship Id="rId24" Type="http://schemas.openxmlformats.org/officeDocument/2006/relationships/hyperlink" Target="https://yandex.ru/dev/turbo/doc/rss/elements/ok-docpage/" TargetMode="External"/><Relationship Id="rId5" Type="http://schemas.openxmlformats.org/officeDocument/2006/relationships/hyperlink" Target="https://yandex.ru/dev/turbo/doc/rss/elements/tables-docpage/" TargetMode="External"/><Relationship Id="rId15" Type="http://schemas.openxmlformats.org/officeDocument/2006/relationships/hyperlink" Target="https://yandex.ru/dev/turbo/doc/rss/elements/rating-docpage/" TargetMode="External"/><Relationship Id="rId23" Type="http://schemas.openxmlformats.org/officeDocument/2006/relationships/hyperlink" Target="https://yandex.ru/dev/turbo/doc/rss/elements/vk-docpage/" TargetMode="External"/><Relationship Id="rId28" Type="http://schemas.openxmlformats.org/officeDocument/2006/relationships/hyperlink" Target="https://yandex.ru/dev/turbo/doc/rss/elements/market-docpage/" TargetMode="External"/><Relationship Id="rId10" Type="http://schemas.openxmlformats.org/officeDocument/2006/relationships/hyperlink" Target="https://yandex.ru/dev/turbo/doc/rss/elements/fold-docpage/" TargetMode="External"/><Relationship Id="rId19" Type="http://schemas.openxmlformats.org/officeDocument/2006/relationships/hyperlink" Target="https://yandex.ru/dev/turbo/doc/rss/elements/fos-docpage/" TargetMode="External"/><Relationship Id="rId4" Type="http://schemas.openxmlformats.org/officeDocument/2006/relationships/hyperlink" Target="https://yandex.ru/dev/turbo/doc/rss/elements/multimedia-docpage/" TargetMode="External"/><Relationship Id="rId9" Type="http://schemas.openxmlformats.org/officeDocument/2006/relationships/hyperlink" Target="https://yandex.ru/dev/turbo/doc/rss/elements/cards-docpage/" TargetMode="External"/><Relationship Id="rId14" Type="http://schemas.openxmlformats.org/officeDocument/2006/relationships/hyperlink" Target="https://yandex.ru/dev/turbo/doc/rss/elements/search-block-docpage/" TargetMode="External"/><Relationship Id="rId22" Type="http://schemas.openxmlformats.org/officeDocument/2006/relationships/hyperlink" Target="https://yandex.ru/dev/turbo/doc/rss/elements/fb-docpage/" TargetMode="External"/><Relationship Id="rId27" Type="http://schemas.openxmlformats.org/officeDocument/2006/relationships/hyperlink" Target="https://yandex.ru/dev/turbo/doc/rss/elements/music-docpage/" TargetMode="External"/><Relationship Id="rId30" Type="http://schemas.openxmlformats.org/officeDocument/2006/relationships/hyperlink" Target="https://yandex.ru/dev/turbo/doc/rss/elements/apester-docpag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speed/pagespeed/insigh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</a:t>
            </a:r>
            <a:r>
              <a:rPr lang="ru-RU" dirty="0" smtClean="0"/>
              <a:t>.</a:t>
            </a:r>
            <a:r>
              <a:rPr lang="en-US" dirty="0" smtClean="0"/>
              <a:t>AMP </a:t>
            </a:r>
            <a:r>
              <a:rPr lang="ru-RU" dirty="0" smtClean="0"/>
              <a:t>и </a:t>
            </a:r>
            <a:r>
              <a:rPr lang="ru-RU" dirty="0" err="1" smtClean="0"/>
              <a:t>Яндекс.Турбо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Забота о мобильных пользователях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20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AMP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4221088"/>
            <a:ext cx="8229600" cy="1935872"/>
          </a:xfrm>
        </p:spPr>
        <p:txBody>
          <a:bodyPr>
            <a:normAutofit lnSpcReduction="10000"/>
          </a:bodyPr>
          <a:lstStyle/>
          <a:p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«AMP</a:t>
            </a: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 –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Accelerated Mobile Pages - 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это </a:t>
            </a:r>
            <a:r>
              <a:rPr lang="ru-RU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фреймворк</a:t>
            </a: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 для веб-компонентов, который позволяет без труда создавать быстрые, удобные и привлекательные сайты, онлайн-истории, электронные письма и рекламные объявления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.» </a:t>
            </a:r>
          </a:p>
          <a:p>
            <a:pPr marL="0" indent="0">
              <a:buNone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(с)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://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developers.google.com/amp?hl=ru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https://www.yogihosting.com/wp-content/uploads/2017/01/how-google-amp-wor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68760"/>
            <a:ext cx="492297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78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https://amp.dev/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спользуются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специальные теги, количество и функционал которых строго ограничены. Задача разработчика состоит в том, чтобы собрать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из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доступных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схем и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новую страницу (сайт), дублирующий основную версию страницы (сайта).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использует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эти специальные тэги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для кэширования информации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в них.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Когда мобильный пользователь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ищет что-то в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браузер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в первую очередь отдает ему страницы, имеющие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amp-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версию, заранее подгружает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информацию из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CDN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в специальный </a:t>
            </a:r>
            <a:r>
              <a:rPr lang="ru-RU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и при переходе по ссылке открывает уже загруженную страницу в специальном окне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ru-RU" sz="2000" b="1" dirty="0"/>
              <a:t>Области применения: новостные сайты и </a:t>
            </a:r>
            <a:r>
              <a:rPr lang="ru-RU" sz="2000" b="1" dirty="0" smtClean="0"/>
              <a:t>порталы; легковесная </a:t>
            </a:r>
            <a:r>
              <a:rPr lang="ru-RU" sz="2000" b="1" dirty="0"/>
              <a:t>мобильная версия сайта (если удовлетворяет функционал); страницы-зацепки, чтобы заинтересовать пользователя и заманить на основной сайт.</a:t>
            </a: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b="1" dirty="0" smtClean="0"/>
              <a:t>Нельзя использовать собственные скрипты</a:t>
            </a:r>
          </a:p>
          <a:p>
            <a:pPr marL="274320" lvl="1" indent="0">
              <a:buNone/>
            </a:pPr>
            <a:r>
              <a:rPr lang="ru-RU" dirty="0"/>
              <a:t>Б</a:t>
            </a:r>
            <a:r>
              <a:rPr lang="ru-RU" dirty="0" smtClean="0"/>
              <a:t>ольшая </a:t>
            </a:r>
            <a:r>
              <a:rPr lang="ru-RU" dirty="0"/>
              <a:t>часть функционала, завязанная на динамическом изменении (действия по клику, анимация, фильтрация, модальные окна), становится </a:t>
            </a:r>
            <a:r>
              <a:rPr lang="ru-RU" dirty="0" smtClean="0"/>
              <a:t>недоступной. Решение </a:t>
            </a:r>
            <a:r>
              <a:rPr lang="ru-RU" dirty="0"/>
              <a:t>— использование доступных </a:t>
            </a:r>
            <a:r>
              <a:rPr lang="ru-RU" dirty="0" smtClean="0"/>
              <a:t>компонентов.</a:t>
            </a:r>
            <a:endParaRPr lang="ru-RU" dirty="0"/>
          </a:p>
          <a:p>
            <a:endParaRPr lang="ru-RU" dirty="0" smtClean="0"/>
          </a:p>
          <a:p>
            <a:r>
              <a:rPr lang="en-US" dirty="0">
                <a:hlinkClick r:id="rId2"/>
              </a:rPr>
              <a:t>https://amp.dev/documentation/components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Компоненты – совокупность собственных скриптов и теги, обеспечивающих требуемый функционал.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28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Обобенности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Не должно </a:t>
            </a:r>
            <a:r>
              <a:rPr lang="ru-RU" b="1" dirty="0"/>
              <a:t>быть </a:t>
            </a:r>
            <a:r>
              <a:rPr lang="ru-RU" b="1" dirty="0" err="1" smtClean="0"/>
              <a:t>inline</a:t>
            </a:r>
            <a:r>
              <a:rPr lang="ru-RU" b="1" dirty="0" smtClean="0"/>
              <a:t>-стилей</a:t>
            </a:r>
          </a:p>
          <a:p>
            <a:pPr marL="274320" lvl="1" indent="0">
              <a:buNone/>
            </a:pPr>
            <a:r>
              <a:rPr lang="ru-RU" dirty="0" smtClean="0"/>
              <a:t>Элементы </a:t>
            </a:r>
            <a:r>
              <a:rPr lang="ru-RU" dirty="0"/>
              <a:t>с атрибутами типа </a:t>
            </a:r>
            <a:r>
              <a:rPr lang="ru-RU" dirty="0" err="1"/>
              <a:t>style</a:t>
            </a:r>
            <a:r>
              <a:rPr lang="ru-RU" dirty="0" smtClean="0"/>
              <a:t>=“…”</a:t>
            </a:r>
            <a:r>
              <a:rPr lang="ru-RU" dirty="0"/>
              <a:t> не являются </a:t>
            </a:r>
            <a:r>
              <a:rPr lang="ru-RU" dirty="0" smtClean="0"/>
              <a:t>валидными.</a:t>
            </a:r>
          </a:p>
          <a:p>
            <a:r>
              <a:rPr lang="ru-RU" b="1" dirty="0" smtClean="0"/>
              <a:t>Структурированная </a:t>
            </a:r>
            <a:r>
              <a:rPr lang="ru-RU" b="1" dirty="0"/>
              <a:t>схема данных </a:t>
            </a:r>
            <a:endParaRPr lang="ru-RU" b="1" dirty="0" smtClean="0"/>
          </a:p>
          <a:p>
            <a:pPr marL="274320" lvl="1" indent="0">
              <a:buNone/>
            </a:pPr>
            <a:r>
              <a:rPr lang="ru-RU" dirty="0"/>
              <a:t>Для включения статей в подборку “</a:t>
            </a:r>
            <a:r>
              <a:rPr lang="ru-RU" dirty="0" err="1"/>
              <a:t>Top</a:t>
            </a:r>
            <a:r>
              <a:rPr lang="ru-RU" dirty="0"/>
              <a:t> </a:t>
            </a:r>
            <a:r>
              <a:rPr lang="ru-RU" dirty="0" err="1" smtClean="0"/>
              <a:t>stories</a:t>
            </a:r>
            <a:r>
              <a:rPr lang="ru-RU" dirty="0" smtClean="0"/>
              <a:t>” </a:t>
            </a:r>
            <a:r>
              <a:rPr lang="ru-RU" dirty="0"/>
              <a:t>к страницам </a:t>
            </a:r>
            <a:r>
              <a:rPr lang="ru-RU" dirty="0" smtClean="0"/>
              <a:t>рекомендовано добавлять семантическое описание </a:t>
            </a:r>
            <a:r>
              <a:rPr lang="ru-RU" dirty="0"/>
              <a:t>с краткой информацией о статьях, авторе, издательстве, логотип компании, а также даты публикации и изменения статьи.</a:t>
            </a: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marL="274320" lvl="1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65104"/>
            <a:ext cx="3561885" cy="19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04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&lt;script type="application/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ld+json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"@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context": "http://schema.org",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"@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type": "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NewsArticle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mainEntityOfPage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	"@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type": "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WebPage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"@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id":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"https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www.m24.ru/amp/news/politika/20042020/114978" },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headline": "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В ближайшее время в России будет производиться 7,5 млн масок в сутки – Путин",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image":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["https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://b1.m24.ru/c/1348809.jpg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"],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thumbnailUrl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": "https://b1.m24.ru/c/1348809.jpg",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datePublished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": "2020-04-20T17:25:00",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dateModified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": "2020-04-20T17:25:58",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author":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"@type": "Person",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"name": "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Редакция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m24.ru" },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publisher":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"@type": "Organization",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"name": "m24.ru",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"logo":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	"@type": "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ImageObject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	"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": "https://www.m24.ru/img/favicon/48.png",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	"width": 48,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	"height":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48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},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description": "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Они также поставляются из зарубежных стран, добавил президент РФ"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script&gt;</a:t>
            </a: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60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Кросс-ссылки между основной и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amp-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версиями страниц</a:t>
            </a:r>
          </a:p>
          <a:p>
            <a:pPr marL="274320" lvl="1" indent="0">
              <a:buNone/>
            </a:pP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Чтобы поисковик понял, что есть AMP-версия страницы, она должна содержать ссылку:</a:t>
            </a:r>
            <a:b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7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ru-RU" sz="17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ru-RU" sz="17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7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ru-RU" sz="17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ru-RU" sz="17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amphtml</a:t>
            </a:r>
            <a:r>
              <a:rPr lang="ru-RU" sz="17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ru-RU" sz="17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ru-RU" sz="17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="https://www.example.com/url/to/amp/document.html"&gt;</a:t>
            </a:r>
          </a:p>
          <a:p>
            <a:pPr marL="274320" lvl="1" indent="0">
              <a:buNone/>
            </a:pP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А </a:t>
            </a:r>
            <a:r>
              <a:rPr lang="ru-RU" sz="1700" dirty="0">
                <a:latin typeface="Calibri" panose="020F0502020204030204" pitchFamily="34" charset="0"/>
                <a:cs typeface="Calibri" panose="020F0502020204030204" pitchFamily="34" charset="0"/>
              </a:rPr>
              <a:t>на AMP-странице — присутствовать обратная ссылка:</a:t>
            </a:r>
            <a:br>
              <a:rPr lang="ru-RU" sz="17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17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ru-RU" sz="17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ru-RU" sz="17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7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ru-RU" sz="17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ru-RU" sz="17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canonical</a:t>
            </a:r>
            <a:r>
              <a:rPr lang="ru-RU" sz="1700" b="1" dirty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ru-RU" sz="1700" b="1" dirty="0" err="1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ru-RU" sz="1700" b="1" dirty="0">
                <a:latin typeface="Calibri" panose="020F0502020204030204" pitchFamily="34" charset="0"/>
                <a:cs typeface="Calibri" panose="020F0502020204030204" pitchFamily="34" charset="0"/>
              </a:rPr>
              <a:t>="https://www.example.com/url/to/full/document.html"&gt;</a:t>
            </a:r>
          </a:p>
          <a:p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50 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кб</a:t>
            </a:r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Все необходимые </a:t>
            </a:r>
            <a:r>
              <a:rPr lang="en-US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CSS-c</a:t>
            </a: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тили должны быть </a:t>
            </a:r>
            <a:r>
              <a:rPr lang="en-US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inline-</a:t>
            </a: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стилями (т.е. определены вну</a:t>
            </a:r>
            <a:r>
              <a:rPr lang="ru-RU" sz="1700" dirty="0">
                <a:latin typeface="Calibri" panose="020F0502020204030204" pitchFamily="34" charset="0"/>
                <a:cs typeface="Calibri" panose="020F0502020204030204" pitchFamily="34" charset="0"/>
              </a:rPr>
              <a:t>т</a:t>
            </a: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ри </a:t>
            </a:r>
            <a:r>
              <a:rPr lang="en-US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&lt;style…&gt;</a:t>
            </a: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Использование </a:t>
            </a:r>
            <a:r>
              <a:rPr lang="en-US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&lt;link&gt; </a:t>
            </a: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</a:t>
            </a:r>
            <a:r>
              <a:rPr lang="en-US" sz="17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en-US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правил допускается только для шрифтов, размещенных на серверах </a:t>
            </a:r>
            <a:r>
              <a:rPr lang="en-US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fonts.google.com</a:t>
            </a:r>
          </a:p>
          <a:p>
            <a:pPr marL="0" indent="0">
              <a:buNone/>
            </a:pPr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Наличие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Boilerplate</a:t>
            </a:r>
            <a:endParaRPr lang="ru-RU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Подключение базового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amp-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скрипта</a:t>
            </a:r>
          </a:p>
          <a:p>
            <a:pPr marL="0" indent="0">
              <a:buNone/>
            </a:pP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9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&lt;html amp=""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ru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&lt;link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="canonical"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="https://www.m24.ru/news/politika/20042020/114978"&gt;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&lt;script type="application/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ld+json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"&gt;{...}&lt;/script&gt;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&lt;link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="https://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fonts.googleapis.com/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css?family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Open+Sans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="stylesheet"&gt;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&lt;style amp-custom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&gt;...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стили…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&lt;style amp-boilerplate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&gt;...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бегунок…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="https://cdn.ampproject.org/v0.js"&gt;&lt;/script&gt;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custom-element="amp-analytics"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="https://cdn.ampproject.org/v0/amp-analytics-0.1.js"&gt;&lt;/script&gt;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custom-element="amp-ad"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="https://cdn.ampproject.org/v0/amp-ad-0.1.js"&gt;&lt;/script&gt;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custom-element="amp-sidebar"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="https://cdn.ampproject.org/v0/amp-sidebar-0.1.js"&gt;&lt;/script&gt;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custom-element="amp-video"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="https://cdn.ampproject.org/v0/amp-video-0.1.js"&gt;&lt;/script&gt;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custom-element="amp-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="https://cdn.ampproject.org/v0/amp-youtube-0.1.js"&gt;&lt;/script&gt;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custom-element="amp-form"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="https://cdn.ampproject.org/v0/amp-form-0.1.js"&gt;&lt;/script&gt;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&lt;/head&gt;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…Изображения 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и другие типовые функциональные модули должны быть заменены на соответствующие </a:t>
            </a:r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компоненты…</a:t>
            </a:r>
            <a:endParaRPr lang="ru-R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&lt;/html&gt;</a:t>
            </a:r>
          </a:p>
          <a:p>
            <a:pPr marL="0" indent="0">
              <a:spcBef>
                <a:spcPts val="0"/>
              </a:spcBef>
              <a:buNone/>
            </a:pPr>
            <a:endParaRPr lang="ru-R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32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52" y="1319886"/>
            <a:ext cx="9144000" cy="556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1"/>
            <a:ext cx="992791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08926"/>
            <a:ext cx="3744416" cy="212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97" y="2050917"/>
            <a:ext cx="899591" cy="88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86" y="4712639"/>
            <a:ext cx="3856286" cy="214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696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Яндекс.Турбо</a:t>
            </a:r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395536" y="1268759"/>
            <a:ext cx="6479936" cy="5575477"/>
            <a:chOff x="395536" y="1268759"/>
            <a:chExt cx="6479936" cy="55754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68759"/>
              <a:ext cx="3240360" cy="5575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112" y="1268759"/>
              <a:ext cx="3240360" cy="5506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Овал 3"/>
            <p:cNvSpPr/>
            <p:nvPr/>
          </p:nvSpPr>
          <p:spPr>
            <a:xfrm>
              <a:off x="2015716" y="2708920"/>
              <a:ext cx="331244" cy="3695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" name="Прямая со стрелкой 5"/>
            <p:cNvCxnSpPr>
              <a:stCxn id="4" idx="6"/>
            </p:cNvCxnSpPr>
            <p:nvPr/>
          </p:nvCxnSpPr>
          <p:spPr>
            <a:xfrm flipV="1">
              <a:off x="2346960" y="2708920"/>
              <a:ext cx="1720984" cy="18478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Овал 9"/>
            <p:cNvSpPr/>
            <p:nvPr/>
          </p:nvSpPr>
          <p:spPr>
            <a:xfrm>
              <a:off x="6300192" y="1844824"/>
              <a:ext cx="331244" cy="3695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902092" y="1287075"/>
            <a:ext cx="18009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«Турбо</a:t>
            </a: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 — это технология </a:t>
            </a:r>
            <a:r>
              <a:rPr lang="ru-RU" sz="1400" b="1" dirty="0">
                <a:latin typeface="Calibri" panose="020F0502020204030204" pitchFamily="34" charset="0"/>
                <a:cs typeface="Calibri" panose="020F0502020204030204" pitchFamily="34" charset="0"/>
              </a:rPr>
              <a:t>Яндекса</a:t>
            </a: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, которая ускоряет загрузку контента. Она позволяет создавать </a:t>
            </a:r>
            <a:r>
              <a:rPr lang="ru-RU" sz="1400" b="1" dirty="0">
                <a:latin typeface="Calibri" panose="020F0502020204030204" pitchFamily="34" charset="0"/>
                <a:cs typeface="Calibri" panose="020F0502020204030204" pitchFamily="34" charset="0"/>
              </a:rPr>
              <a:t>Турбо</a:t>
            </a: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1400" b="1" dirty="0">
                <a:latin typeface="Calibri" panose="020F0502020204030204" pitchFamily="34" charset="0"/>
                <a:cs typeface="Calibri" panose="020F0502020204030204" pitchFamily="34" charset="0"/>
              </a:rPr>
              <a:t>страницы</a:t>
            </a: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 — лёгкие версии веб-</a:t>
            </a:r>
            <a:r>
              <a:rPr lang="ru-RU" sz="1400" b="1" dirty="0">
                <a:latin typeface="Calibri" panose="020F0502020204030204" pitchFamily="34" charset="0"/>
                <a:cs typeface="Calibri" panose="020F0502020204030204" pitchFamily="34" charset="0"/>
              </a:rPr>
              <a:t>страниц</a:t>
            </a:r>
            <a:r>
              <a:rPr lang="ru-RU" sz="1400" dirty="0">
                <a:latin typeface="Calibri" panose="020F0502020204030204" pitchFamily="34" charset="0"/>
                <a:cs typeface="Calibri" panose="020F0502020204030204" pitchFamily="34" charset="0"/>
              </a:rPr>
              <a:t>, которые быстро открываются на мобильных устройствах, а также ускоряет загрузку сайтов в </a:t>
            </a:r>
            <a:r>
              <a:rPr lang="ru-RU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Яндекс</a:t>
            </a:r>
            <a:r>
              <a:rPr lang="ru-RU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.Браузере</a:t>
            </a:r>
            <a:r>
              <a:rPr lang="ru-RU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.»</a:t>
            </a:r>
          </a:p>
          <a:p>
            <a:endParaRPr lang="ru-RU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(с) </a:t>
            </a:r>
            <a:r>
              <a:rPr lang="en-US" sz="1200" b="1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tech.yandex.ru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›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turbo</a:t>
            </a:r>
            <a:endParaRPr lang="ru-RU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75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  <a:t>Ключевое преимущество системы Турбо-страниц — быстрое преобразование данных из исходной формы в окончательную: материалы новостных сайтов наиболее востребованы в первые минуты после публикации, а карточки товаров интернет-магазинов должны оперативно обновляться и всегда соответствовать актуальному статусу наличия. </a:t>
            </a:r>
            <a:endParaRPr lang="ru-RU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Второй </a:t>
            </a:r>
            <a: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  <a:t>важный параметр — надёжность: контент-система должна быть максимально стабильна, уметь переживать поломку отдельных серверов или даже целых дата-центров. </a:t>
            </a:r>
            <a:endParaRPr lang="ru-RU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Предотвращение чрезмерной </a:t>
            </a:r>
            <a: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  <a:t>нагрузки на 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сервера участников, </a:t>
            </a:r>
            <a:r>
              <a:rPr lang="ru-RU" sz="1800" dirty="0">
                <a:latin typeface="Calibri" panose="020F0502020204030204" pitchFamily="34" charset="0"/>
                <a:cs typeface="Calibri" panose="020F0502020204030204" pitchFamily="34" charset="0"/>
              </a:rPr>
              <a:t>подключившихся к Турбо-страницам</a:t>
            </a:r>
            <a:r>
              <a:rPr lang="ru-RU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ru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b="1" dirty="0" smtClean="0"/>
              <a:t>Способы подключения:</a:t>
            </a:r>
          </a:p>
          <a:p>
            <a:pPr lvl="1"/>
            <a:r>
              <a:rPr lang="ru-RU" sz="1500" dirty="0" smtClean="0"/>
              <a:t>Ленты-</a:t>
            </a:r>
            <a:r>
              <a:rPr lang="ru-RU" sz="1500" dirty="0" err="1" smtClean="0"/>
              <a:t>фиды</a:t>
            </a:r>
            <a:r>
              <a:rPr lang="ru-RU" sz="1500" dirty="0" smtClean="0"/>
              <a:t>: YML, </a:t>
            </a:r>
            <a:r>
              <a:rPr lang="ru-RU" sz="1500" b="1" dirty="0" smtClean="0"/>
              <a:t>RSS</a:t>
            </a:r>
            <a:r>
              <a:rPr lang="ru-RU" sz="1500" dirty="0" smtClean="0"/>
              <a:t>;</a:t>
            </a:r>
            <a:endParaRPr lang="ru-RU" sz="1500" dirty="0"/>
          </a:p>
          <a:p>
            <a:pPr lvl="1"/>
            <a:r>
              <a:rPr lang="ru-RU" sz="1500" dirty="0" smtClean="0"/>
              <a:t>API;</a:t>
            </a:r>
            <a:endParaRPr lang="ru-RU" sz="1500" dirty="0"/>
          </a:p>
          <a:p>
            <a:pPr lvl="1"/>
            <a:r>
              <a:rPr lang="ru-RU" sz="1500" dirty="0" err="1" smtClean="0"/>
              <a:t>Автопарсер</a:t>
            </a:r>
            <a:endParaRPr lang="ru-RU" sz="1500" dirty="0"/>
          </a:p>
          <a:p>
            <a:endParaRPr lang="ru-RU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https://habrastorage.org/webt/ao/mq/u5/aomqu5polx3u8fse71spyit1e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4331437"/>
            <a:ext cx="5331567" cy="22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7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Немного статистики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Internet Use Device Persp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00808"/>
            <a:ext cx="9163225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8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0" y="1219200"/>
            <a:ext cx="4114800" cy="4937760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Типичный путь, который проходит новый </a:t>
            </a:r>
            <a:r>
              <a:rPr lang="ru-RU" dirty="0" smtClean="0"/>
              <a:t>документ:</a:t>
            </a:r>
          </a:p>
          <a:p>
            <a:endParaRPr lang="ru-RU" dirty="0" smtClean="0"/>
          </a:p>
          <a:p>
            <a:pPr lvl="1"/>
            <a:r>
              <a:rPr lang="ru-RU" dirty="0" smtClean="0"/>
              <a:t>документ </a:t>
            </a:r>
            <a:r>
              <a:rPr lang="ru-RU" dirty="0"/>
              <a:t>появляется в </a:t>
            </a:r>
            <a:r>
              <a:rPr lang="ru-RU" dirty="0" smtClean="0"/>
              <a:t>ленте (</a:t>
            </a:r>
            <a:r>
              <a:rPr lang="ru-RU" dirty="0" err="1" smtClean="0"/>
              <a:t>фиде</a:t>
            </a:r>
            <a:r>
              <a:rPr lang="ru-RU" dirty="0" smtClean="0"/>
              <a:t>);</a:t>
            </a:r>
          </a:p>
          <a:p>
            <a:pPr lvl="1"/>
            <a:r>
              <a:rPr lang="ru-RU" dirty="0" smtClean="0"/>
              <a:t>Робот </a:t>
            </a:r>
            <a:r>
              <a:rPr lang="ru-RU" dirty="0"/>
              <a:t>скачивает </a:t>
            </a:r>
            <a:r>
              <a:rPr lang="ru-RU" dirty="0" smtClean="0"/>
              <a:t>ленту (</a:t>
            </a:r>
            <a:r>
              <a:rPr lang="ru-RU" dirty="0" err="1" smtClean="0"/>
              <a:t>фид</a:t>
            </a:r>
            <a:r>
              <a:rPr lang="ru-RU" dirty="0" smtClean="0"/>
              <a:t>);</a:t>
            </a:r>
            <a:endParaRPr lang="ru-RU" dirty="0"/>
          </a:p>
          <a:p>
            <a:pPr lvl="1"/>
            <a:r>
              <a:rPr lang="ru-RU" dirty="0" err="1" smtClean="0"/>
              <a:t>Парсер</a:t>
            </a:r>
            <a:r>
              <a:rPr lang="ru-RU" dirty="0" smtClean="0"/>
              <a:t> </a:t>
            </a:r>
            <a:r>
              <a:rPr lang="ru-RU" dirty="0"/>
              <a:t>обнаруживает новый документ и отправляет его дальше;</a:t>
            </a:r>
          </a:p>
          <a:p>
            <a:pPr lvl="1"/>
            <a:r>
              <a:rPr lang="ru-RU" dirty="0" smtClean="0"/>
              <a:t>Проверяем, </a:t>
            </a:r>
            <a:r>
              <a:rPr lang="ru-RU" dirty="0"/>
              <a:t>что картинки из документа не упоминаются в базе данных, заказываем скачивание, документ отправляем во временное хранилище (</a:t>
            </a:r>
            <a:r>
              <a:rPr lang="ru-RU" dirty="0" err="1"/>
              <a:t>Delay</a:t>
            </a:r>
            <a:r>
              <a:rPr lang="ru-RU" dirty="0"/>
              <a:t>). Пока документ находится там, Робот скачивает картинки, они </a:t>
            </a:r>
            <a:r>
              <a:rPr lang="ru-RU" dirty="0" err="1"/>
              <a:t>кешируются</a:t>
            </a:r>
            <a:r>
              <a:rPr lang="ru-RU" dirty="0"/>
              <a:t> в CDN, а ссылки появляются в базе данных;</a:t>
            </a:r>
          </a:p>
          <a:p>
            <a:pPr lvl="1"/>
            <a:r>
              <a:rPr lang="ru-RU" dirty="0" smtClean="0"/>
              <a:t>Еще раз </a:t>
            </a:r>
            <a:r>
              <a:rPr lang="ru-RU" dirty="0"/>
              <a:t>раз проверяем картинки в базе данных, находим ссылки на CDN, обновляем документ и отправляем в KV-хранилище.</a:t>
            </a:r>
          </a:p>
          <a:p>
            <a:pPr lvl="1"/>
            <a:r>
              <a:rPr lang="ru-RU" dirty="0" smtClean="0"/>
              <a:t>Если </a:t>
            </a:r>
            <a:r>
              <a:rPr lang="ru-RU" dirty="0"/>
              <a:t>картинки скачиваются долго, документ может несколько раз побывать в </a:t>
            </a:r>
            <a:r>
              <a:rPr lang="ru-RU" dirty="0" err="1"/>
              <a:t>Delay</a:t>
            </a:r>
            <a:r>
              <a:rPr lang="ru-RU" dirty="0"/>
              <a:t>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2052" name="Picture 4" descr="https://habrastorage.org/webt/2n/g4/oz/2ng4oz6c5ocn3jjbld4armtcew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4539574" cy="44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868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&lt;?xml version="1.0" encoding="UTF-8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"?&gt;</a:t>
            </a: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xmlns:yandex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="http://news.yandex.ru"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xmlns:media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="http://search.yahoo.com/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mrss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/"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xmlns:turbo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="http://turbo.yandex.ru" version="2.0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channel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item turbo="true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0" lvl="3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link&gt;http://www.example.com/page1.html&lt;/link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0" lvl="3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turbo:content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0" lvl="4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&lt;![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CDATA[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&lt;!--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Содержимое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страницы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--&gt;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]]&gt;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22960" lvl="3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turbo:content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channel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rss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83" y="4365104"/>
            <a:ext cx="4584917" cy="24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4427984" y="4293096"/>
            <a:ext cx="576064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53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Элементы турбо-страниц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306144"/>
          </a:xfrm>
        </p:spPr>
        <p:txBody>
          <a:bodyPr numCol="3">
            <a:noAutofit/>
          </a:bodyPr>
          <a:lstStyle/>
          <a:p>
            <a:pPr marL="0" indent="0">
              <a:buNone/>
            </a:pPr>
            <a:r>
              <a:rPr lang="ru-RU" sz="1400" b="1" dirty="0" smtClean="0"/>
              <a:t>Основной </a:t>
            </a:r>
            <a:r>
              <a:rPr lang="ru-RU" sz="1400" b="1" dirty="0"/>
              <a:t>контент</a:t>
            </a:r>
          </a:p>
          <a:p>
            <a:pPr marL="0" indent="0">
              <a:buNone/>
            </a:pPr>
            <a:r>
              <a:rPr lang="ru-RU" sz="1400" dirty="0">
                <a:hlinkClick r:id="rId2"/>
              </a:rPr>
              <a:t>Шапка страницы</a:t>
            </a:r>
            <a:r>
              <a:rPr lang="ru-RU" sz="1400" dirty="0"/>
              <a:t> — обязательный элемент</a:t>
            </a:r>
          </a:p>
          <a:p>
            <a:pPr marL="0" indent="0">
              <a:buNone/>
            </a:pPr>
            <a:r>
              <a:rPr lang="ru-RU" sz="1400" dirty="0">
                <a:hlinkClick r:id="rId3"/>
              </a:rPr>
              <a:t>Оформление текста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4"/>
              </a:rPr>
              <a:t>Картинки и видео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5"/>
              </a:rPr>
              <a:t>Таблицы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6"/>
              </a:rPr>
              <a:t>Пользовательские компоненты</a:t>
            </a:r>
            <a:endParaRPr lang="ru-RU" sz="1400" dirty="0"/>
          </a:p>
          <a:p>
            <a:pPr marL="0" indent="0">
              <a:buNone/>
            </a:pPr>
            <a:endParaRPr lang="ru-RU" sz="1400" dirty="0" smtClean="0"/>
          </a:p>
          <a:p>
            <a:pPr marL="0" indent="0">
              <a:buNone/>
            </a:pPr>
            <a:endParaRPr lang="ru-RU" sz="1400" b="1" dirty="0" smtClean="0"/>
          </a:p>
          <a:p>
            <a:pPr marL="0" indent="0">
              <a:buNone/>
            </a:pPr>
            <a:endParaRPr lang="ru-RU" sz="1400" b="1" dirty="0"/>
          </a:p>
          <a:p>
            <a:pPr marL="0" indent="0">
              <a:buNone/>
            </a:pPr>
            <a:endParaRPr lang="ru-RU" sz="1400" b="1" dirty="0" smtClean="0"/>
          </a:p>
          <a:p>
            <a:pPr marL="0" indent="0">
              <a:buNone/>
            </a:pPr>
            <a:endParaRPr lang="ru-RU" sz="1400" b="1" dirty="0"/>
          </a:p>
          <a:p>
            <a:pPr marL="0" indent="0">
              <a:buNone/>
            </a:pPr>
            <a:endParaRPr lang="ru-RU" sz="1400" b="1" dirty="0" smtClean="0"/>
          </a:p>
          <a:p>
            <a:pPr marL="0" indent="0">
              <a:buNone/>
            </a:pPr>
            <a:endParaRPr lang="ru-RU" sz="1400" b="1" dirty="0"/>
          </a:p>
          <a:p>
            <a:pPr marL="0" indent="0">
              <a:buNone/>
            </a:pPr>
            <a:endParaRPr lang="ru-RU" sz="1400" b="1" dirty="0" smtClean="0"/>
          </a:p>
          <a:p>
            <a:pPr marL="0" indent="0">
              <a:buNone/>
            </a:pPr>
            <a:endParaRPr lang="ru-RU" sz="1400" b="1" dirty="0"/>
          </a:p>
          <a:p>
            <a:pPr marL="0" indent="0">
              <a:buNone/>
            </a:pPr>
            <a:endParaRPr lang="ru-RU" sz="1400" b="1" dirty="0" smtClean="0"/>
          </a:p>
          <a:p>
            <a:pPr marL="0" indent="0">
              <a:buNone/>
            </a:pPr>
            <a:endParaRPr lang="ru-RU" sz="1400" b="1" dirty="0" smtClean="0"/>
          </a:p>
          <a:p>
            <a:pPr marL="0" indent="0">
              <a:buNone/>
            </a:pPr>
            <a:r>
              <a:rPr lang="ru-RU" sz="1400" b="1" dirty="0" smtClean="0"/>
              <a:t>Блоки</a:t>
            </a:r>
            <a:endParaRPr lang="ru-RU" sz="1400" b="1" dirty="0"/>
          </a:p>
          <a:p>
            <a:pPr marL="0" indent="0">
              <a:buNone/>
            </a:pPr>
            <a:r>
              <a:rPr lang="ru-RU" sz="1400" dirty="0">
                <a:hlinkClick r:id="rId7"/>
              </a:rPr>
              <a:t>Аккордеон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8"/>
              </a:rPr>
              <a:t>Слайдер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9"/>
              </a:rPr>
              <a:t>Карточки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0"/>
              </a:rPr>
              <a:t>Читать еще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1"/>
              </a:rPr>
              <a:t>Читайте также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2"/>
              </a:rPr>
              <a:t>Рекламные блоки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3"/>
              </a:rPr>
              <a:t>Кнопка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4"/>
              </a:rPr>
              <a:t>Поиск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5"/>
              </a:rPr>
              <a:t>Рейтинг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6"/>
              </a:rPr>
              <a:t>Обратная связь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7"/>
              </a:rPr>
              <a:t>Поделиться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8"/>
              </a:rPr>
              <a:t>Комментарии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19"/>
              </a:rPr>
              <a:t>Форма обратной связи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20"/>
              </a:rPr>
              <a:t>Динамическая форма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21"/>
              </a:rPr>
              <a:t>Гистограмма</a:t>
            </a:r>
            <a:endParaRPr lang="ru-RU" sz="1400" dirty="0"/>
          </a:p>
          <a:p>
            <a:pPr marL="0" indent="0">
              <a:buNone/>
            </a:pPr>
            <a:endParaRPr lang="ru-RU" sz="1400" dirty="0" smtClean="0"/>
          </a:p>
          <a:p>
            <a:pPr marL="0" indent="0">
              <a:buNone/>
            </a:pPr>
            <a:endParaRPr lang="ru-RU" sz="1400" b="1" dirty="0" smtClean="0"/>
          </a:p>
          <a:p>
            <a:pPr marL="0" indent="0">
              <a:buNone/>
            </a:pPr>
            <a:r>
              <a:rPr lang="ru-RU" sz="1400" b="1" dirty="0" smtClean="0"/>
              <a:t>Встраиваемый </a:t>
            </a:r>
            <a:r>
              <a:rPr lang="ru-RU" sz="1400" b="1" dirty="0"/>
              <a:t>контент</a:t>
            </a:r>
          </a:p>
          <a:p>
            <a:pPr marL="0" indent="0">
              <a:buNone/>
            </a:pPr>
            <a:r>
              <a:rPr lang="ru-RU" sz="1400" dirty="0" err="1">
                <a:hlinkClick r:id="rId22"/>
              </a:rPr>
              <a:t>Facebook</a:t>
            </a:r>
            <a:endParaRPr lang="ru-RU" sz="1400" dirty="0"/>
          </a:p>
          <a:p>
            <a:pPr marL="0" indent="0">
              <a:buNone/>
            </a:pPr>
            <a:r>
              <a:rPr lang="ru-RU" sz="1400" dirty="0" err="1">
                <a:hlinkClick r:id="rId23"/>
              </a:rPr>
              <a:t>ВКонтакте</a:t>
            </a:r>
            <a:endParaRPr lang="ru-RU" sz="1400" dirty="0"/>
          </a:p>
          <a:p>
            <a:pPr marL="0" indent="0">
              <a:buNone/>
            </a:pPr>
            <a:r>
              <a:rPr lang="ru-RU" sz="1400" dirty="0">
                <a:hlinkClick r:id="rId24"/>
              </a:rPr>
              <a:t>Одноклассники</a:t>
            </a:r>
            <a:endParaRPr lang="ru-RU" sz="1400" dirty="0"/>
          </a:p>
          <a:p>
            <a:pPr marL="0" indent="0">
              <a:buNone/>
            </a:pPr>
            <a:r>
              <a:rPr lang="ru-RU" sz="1400" dirty="0" err="1">
                <a:hlinkClick r:id="rId25"/>
              </a:rPr>
              <a:t>Instagram</a:t>
            </a:r>
            <a:r>
              <a:rPr lang="ru-RU" sz="1400" dirty="0">
                <a:hlinkClick r:id="rId25"/>
              </a:rPr>
              <a:t> и </a:t>
            </a:r>
            <a:r>
              <a:rPr lang="ru-RU" sz="1400" dirty="0" err="1">
                <a:hlinkClick r:id="rId25"/>
              </a:rPr>
              <a:t>Twitter</a:t>
            </a:r>
            <a:endParaRPr lang="ru-RU" sz="1400" dirty="0"/>
          </a:p>
          <a:p>
            <a:pPr marL="0" indent="0">
              <a:buNone/>
            </a:pPr>
            <a:r>
              <a:rPr lang="ru-RU" sz="1400" dirty="0" err="1">
                <a:hlinkClick r:id="rId26"/>
              </a:rPr>
              <a:t>Яндекс.Карты</a:t>
            </a:r>
            <a:endParaRPr lang="ru-RU" sz="1400" dirty="0"/>
          </a:p>
          <a:p>
            <a:pPr marL="0" indent="0">
              <a:buNone/>
            </a:pPr>
            <a:r>
              <a:rPr lang="ru-RU" sz="1400" dirty="0" err="1">
                <a:hlinkClick r:id="rId27"/>
              </a:rPr>
              <a:t>Яндекс.Музыка</a:t>
            </a:r>
            <a:endParaRPr lang="ru-RU" sz="1400" dirty="0"/>
          </a:p>
          <a:p>
            <a:pPr marL="0" indent="0">
              <a:buNone/>
            </a:pPr>
            <a:r>
              <a:rPr lang="ru-RU" sz="1400" dirty="0" err="1">
                <a:hlinkClick r:id="rId28"/>
              </a:rPr>
              <a:t>Яндекс.Маркет</a:t>
            </a:r>
            <a:r>
              <a:rPr lang="ru-RU" sz="1400" dirty="0">
                <a:hlinkClick r:id="rId28"/>
              </a:rPr>
              <a:t> и Беру</a:t>
            </a:r>
            <a:endParaRPr lang="ru-RU" sz="1400" dirty="0"/>
          </a:p>
          <a:p>
            <a:pPr marL="0" indent="0">
              <a:buNone/>
            </a:pPr>
            <a:r>
              <a:rPr lang="ru-RU" sz="1400" dirty="0" err="1">
                <a:hlinkClick r:id="rId29"/>
              </a:rPr>
              <a:t>Playbuzz</a:t>
            </a:r>
            <a:endParaRPr lang="ru-RU" sz="1400" dirty="0"/>
          </a:p>
          <a:p>
            <a:pPr marL="0" indent="0">
              <a:buNone/>
            </a:pPr>
            <a:r>
              <a:rPr lang="ru-RU" sz="1400" dirty="0" err="1">
                <a:hlinkClick r:id="rId30"/>
              </a:rPr>
              <a:t>Apester</a:t>
            </a:r>
            <a:endParaRPr lang="ru-RU" sz="1400" dirty="0"/>
          </a:p>
          <a:p>
            <a:pPr marL="0" indent="0">
              <a:buNone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63554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стандартного блока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674640" cy="4937760"/>
          </a:xfrm>
        </p:spPr>
        <p:txBody>
          <a:bodyPr/>
          <a:lstStyle/>
          <a:p>
            <a:r>
              <a:rPr lang="ru-RU" dirty="0" smtClean="0"/>
              <a:t>Аккордеон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347864" y="1219200"/>
            <a:ext cx="5338936" cy="49377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&lt;div data-block="accordion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 data-block="item" data-title="What is Lorem Ipsum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p&gt;...&lt;/p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 data-block="item" data-title="Where does it come from" data-expanded="true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p&gt;Contrary to popular belief, Lorem Ipsum is not simply random text. It has roots in a piece of classical Latin literature from 45 BC, making it over 2000 years old.&lt;/p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 data-block="item" data-title="Why do we use it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p&gt;...&lt;/p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 data-block="item" data-title="Where can I get some"&gt; 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2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p&gt;...&lt;/p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74320" lvl="1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ru-RU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div&gt;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https://yastatic.net/doccenter/images/tech2.yandex.ru/ru/turbo/doc/freeze/aeWeT9EstbRJfzk7ts4OQ3u_D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2476500" cy="3667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66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выглядит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3035866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62" y="1556792"/>
            <a:ext cx="3025978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9512" y="4437112"/>
            <a:ext cx="2736304" cy="720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ная линия уступом 5"/>
          <p:cNvCxnSpPr>
            <a:stCxn id="4" idx="3"/>
          </p:cNvCxnSpPr>
          <p:nvPr/>
        </p:nvCxnSpPr>
        <p:spPr>
          <a:xfrm flipV="1">
            <a:off x="2915816" y="2348880"/>
            <a:ext cx="936104" cy="2448272"/>
          </a:xfrm>
          <a:prstGeom prst="bentConnector2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86210" y="1268760"/>
            <a:ext cx="5734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https://yandex.ru/turbo?text=https%3A%2F%2Fwww.m24.ru%2Fnews%2Fpolitika%2F20042020%2F114978</a:t>
            </a:r>
            <a:endParaRPr lang="ru-RU" sz="9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702" y="2276872"/>
            <a:ext cx="2023298" cy="345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912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скорости загрузки</a:t>
            </a:r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430681" y="1315045"/>
            <a:ext cx="5619750" cy="3915547"/>
            <a:chOff x="430681" y="1315045"/>
            <a:chExt cx="5619750" cy="3915547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81" y="1572220"/>
              <a:ext cx="2088232" cy="3658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81" y="1315045"/>
              <a:ext cx="56197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Группа 8"/>
          <p:cNvGrpSpPr/>
          <p:nvPr/>
        </p:nvGrpSpPr>
        <p:grpSpPr>
          <a:xfrm>
            <a:off x="3009860" y="1812647"/>
            <a:ext cx="5638800" cy="3843580"/>
            <a:chOff x="2724708" y="1572220"/>
            <a:chExt cx="5638800" cy="384358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708" y="1845433"/>
              <a:ext cx="2088232" cy="3570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708" y="1572220"/>
              <a:ext cx="563880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Группа 9"/>
          <p:cNvGrpSpPr/>
          <p:nvPr/>
        </p:nvGrpSpPr>
        <p:grpSpPr>
          <a:xfrm>
            <a:off x="1997682" y="2279908"/>
            <a:ext cx="5619750" cy="3900014"/>
            <a:chOff x="3057450" y="2276872"/>
            <a:chExt cx="5619750" cy="390001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450" y="5910186"/>
              <a:ext cx="561975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2276872"/>
              <a:ext cx="2088232" cy="3633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563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898776" cy="4937760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ru-RU" b="1" dirty="0" smtClean="0"/>
              <a:t>Разные </a:t>
            </a:r>
            <a:r>
              <a:rPr lang="ru-RU" b="1" dirty="0"/>
              <a:t>технологии, но </a:t>
            </a:r>
            <a:r>
              <a:rPr lang="ru-RU" b="1" dirty="0" smtClean="0"/>
              <a:t>общие </a:t>
            </a:r>
            <a:r>
              <a:rPr lang="ru-RU" b="1" dirty="0"/>
              <a:t>принципы работы:</a:t>
            </a:r>
          </a:p>
          <a:p>
            <a:pPr fontAlgn="base"/>
            <a:r>
              <a:rPr lang="ru-RU" dirty="0"/>
              <a:t>владелец сайта создает облегченные версии страниц;</a:t>
            </a:r>
          </a:p>
          <a:p>
            <a:pPr fontAlgn="base"/>
            <a:r>
              <a:rPr lang="ru-RU" dirty="0"/>
              <a:t>контент кэшируется на серверах </a:t>
            </a:r>
            <a:r>
              <a:rPr lang="ru-RU" dirty="0" err="1"/>
              <a:t>Google</a:t>
            </a:r>
            <a:r>
              <a:rPr lang="ru-RU" dirty="0"/>
              <a:t> и Яндекс и загружается оттуда, а не с сервера, где размещен сайт;</a:t>
            </a:r>
          </a:p>
          <a:p>
            <a:pPr fontAlgn="base"/>
            <a:r>
              <a:rPr lang="ru-RU" dirty="0"/>
              <a:t>исходный код проще, чем у обычных страниц, страницы содержат только текст, картинки и некоторые </a:t>
            </a:r>
            <a:r>
              <a:rPr lang="ru-RU" dirty="0" err="1"/>
              <a:t>виджеты</a:t>
            </a:r>
            <a:r>
              <a:rPr lang="ru-RU" dirty="0"/>
              <a:t>;</a:t>
            </a:r>
          </a:p>
          <a:p>
            <a:pPr fontAlgn="base"/>
            <a:r>
              <a:rPr lang="ru-RU" dirty="0"/>
              <a:t>корректность отображения Турбо- или AMP-страниц не зависит от устройства.</a:t>
            </a:r>
          </a:p>
          <a:p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716016" y="1219200"/>
            <a:ext cx="3898776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736996" y="1219200"/>
            <a:ext cx="3898776" cy="493776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ru-RU" b="1" dirty="0" smtClean="0"/>
              <a:t>Преимущества </a:t>
            </a:r>
            <a:r>
              <a:rPr lang="ru-RU" b="1" dirty="0"/>
              <a:t>перед </a:t>
            </a:r>
            <a:r>
              <a:rPr lang="ru-RU" b="1" dirty="0" smtClean="0"/>
              <a:t>обычными страницами:</a:t>
            </a:r>
            <a:endParaRPr lang="ru-RU" b="1" dirty="0"/>
          </a:p>
          <a:p>
            <a:pPr fontAlgn="base"/>
            <a:r>
              <a:rPr lang="ru-RU" dirty="0"/>
              <a:t>бонусы при ранжировании;</a:t>
            </a:r>
          </a:p>
          <a:p>
            <a:pPr fontAlgn="base"/>
            <a:r>
              <a:rPr lang="ru-RU" dirty="0"/>
              <a:t>первое время маркеры ускоренных страниц привлекали много внимания, хотя сейчас значки с молнией и ракетой выглядят привычно;</a:t>
            </a:r>
          </a:p>
          <a:p>
            <a:pPr fontAlgn="base"/>
            <a:r>
              <a:rPr lang="ru-RU" dirty="0"/>
              <a:t>за время загрузки этих страниц, меньше секунды, пользователь не успевает передумать и уйти на другой сайт;</a:t>
            </a:r>
          </a:p>
          <a:p>
            <a:pPr fontAlgn="base"/>
            <a:r>
              <a:rPr lang="ru-RU" dirty="0" smtClean="0"/>
              <a:t>конверсия </a:t>
            </a:r>
            <a:r>
              <a:rPr lang="ru-RU" dirty="0"/>
              <a:t>на ускоренных страницах </a:t>
            </a:r>
            <a:r>
              <a:rPr lang="ru-RU" dirty="0" smtClean="0"/>
              <a:t>обычно выше</a:t>
            </a:r>
            <a:r>
              <a:rPr lang="ru-RU" dirty="0"/>
              <a:t>, чем на </a:t>
            </a:r>
            <a:r>
              <a:rPr lang="ru-RU" dirty="0" smtClean="0"/>
              <a:t>стандартных.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1650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Минусы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 fontAlgn="base">
              <a:buNone/>
            </a:pPr>
            <a:r>
              <a:rPr lang="ru-RU" sz="1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ru-RU" sz="13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1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Сайт </a:t>
            </a:r>
            <a:r>
              <a:rPr lang="ru-RU" sz="1300" b="1" dirty="0">
                <a:latin typeface="Calibri" panose="020F0502020204030204" pitchFamily="34" charset="0"/>
                <a:cs typeface="Calibri" panose="020F0502020204030204" pitchFamily="34" charset="0"/>
              </a:rPr>
              <a:t>не </a:t>
            </a:r>
            <a:r>
              <a:rPr lang="ru-RU" sz="1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выглядит оригинальным</a:t>
            </a:r>
            <a:endParaRPr lang="ru-RU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Большая часть ускоренных страниц выглядит похоже. Приходится выбирать 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между красотой и скоростью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13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ru-RU" sz="1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ru-RU" sz="1300" b="1" dirty="0">
                <a:latin typeface="Calibri" panose="020F0502020204030204" pitchFamily="34" charset="0"/>
                <a:cs typeface="Calibri" panose="020F0502020204030204" pitchFamily="34" charset="0"/>
              </a:rPr>
              <a:t>. Сложно поддерживать </a:t>
            </a:r>
            <a:r>
              <a:rPr lang="ru-RU" sz="1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несколько технологически разных копий одно контента</a:t>
            </a:r>
            <a:endParaRPr lang="ru-RU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Да, у 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“коробочных” </a:t>
            </a:r>
            <a:r>
              <a:rPr lang="en-US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CMS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есть специальные плагины, 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но для </a:t>
            </a:r>
            <a:r>
              <a:rPr lang="ru-RU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самописного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 сайта сделать ускоренные страницы </a:t>
            </a:r>
            <a:r>
              <a:rPr lang="ru-RU" sz="13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затратно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. Кроме того, на 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ускоренной странице управление контентом переходит к поисковой системе.</a:t>
            </a:r>
          </a:p>
          <a:p>
            <a:pPr marL="0" indent="0" fontAlgn="base">
              <a:buNone/>
            </a:pPr>
            <a:r>
              <a:rPr lang="ru-RU" sz="1300" b="1" dirty="0">
                <a:latin typeface="Calibri" panose="020F0502020204030204" pitchFamily="34" charset="0"/>
                <a:cs typeface="Calibri" panose="020F0502020204030204" pitchFamily="34" charset="0"/>
              </a:rPr>
              <a:t>3. Падение доходов от рекламы</a:t>
            </a:r>
            <a:endParaRPr lang="ru-RU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Если вы зарабатываете 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прямых 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размещениях рекламы, 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доходы 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снизятся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. Например, на Турбо-страницах Яндекса можно разместить 2-3 объявления, а на своем сайте — сколько угодно.</a:t>
            </a:r>
          </a:p>
          <a:p>
            <a:pPr marL="0" indent="0" fontAlgn="base">
              <a:buNone/>
            </a:pPr>
            <a:r>
              <a:rPr lang="ru-RU" sz="1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ru-RU" sz="1300" b="1" dirty="0">
                <a:latin typeface="Calibri" panose="020F0502020204030204" pitchFamily="34" charset="0"/>
                <a:cs typeface="Calibri" panose="020F0502020204030204" pitchFamily="34" charset="0"/>
              </a:rPr>
              <a:t>. Отсутствие многих функций</a:t>
            </a:r>
            <a:endParaRPr lang="ru-RU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Поисковик загружает контент из своего кэша, и часть функциональности может не 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работать.</a:t>
            </a:r>
            <a:endParaRPr lang="ru-RU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ru-RU" sz="1300" b="1" dirty="0">
                <a:latin typeface="Calibri" panose="020F0502020204030204" pitchFamily="34" charset="0"/>
                <a:cs typeface="Calibri" panose="020F0502020204030204" pitchFamily="34" charset="0"/>
              </a:rPr>
              <a:t>5. Потеря ссылок и трафика</a:t>
            </a:r>
            <a:endParaRPr lang="ru-RU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Если у вашего сайта много ускоренных страниц, и на них будут ссылаться другие ресурсы, эти внешние ссылки будут не ваши. </a:t>
            </a:r>
            <a:r>
              <a:rPr lang="ru-RU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Яндекс.Метрика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lang="ru-RU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 дают информацию о трафике на Турбо и АМР, но если вам важна ссылочная масса, а для </a:t>
            </a:r>
            <a:r>
              <a:rPr lang="ru-RU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 она еще имеет значение, лучше сделать адаптивный сайт и не терять 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ссылки. Ускоренные 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страницы запоминаются меньше, и у пользователя не будет визуальной зацепки, чтобы искать именно ваш ресурс.</a:t>
            </a:r>
          </a:p>
          <a:p>
            <a:pPr marL="0" indent="0" fontAlgn="base">
              <a:buNone/>
            </a:pPr>
            <a:r>
              <a:rPr lang="ru-RU" sz="1300" b="1" dirty="0">
                <a:latin typeface="Calibri" panose="020F0502020204030204" pitchFamily="34" charset="0"/>
                <a:cs typeface="Calibri" panose="020F0502020204030204" pitchFamily="34" charset="0"/>
              </a:rPr>
              <a:t>5. Неудобство для пользователей</a:t>
            </a:r>
            <a:endParaRPr lang="ru-RU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Пользователи 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не могут выбрать, какую страницу 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просматривать: поисковая </a:t>
            </a:r>
            <a:r>
              <a:rPr lang="ru-RU" sz="1300" dirty="0">
                <a:latin typeface="Calibri" panose="020F0502020204030204" pitchFamily="34" charset="0"/>
                <a:cs typeface="Calibri" panose="020F0502020204030204" pitchFamily="34" charset="0"/>
              </a:rPr>
              <a:t>система может показать адаптивную страницу или ускоренную, а вы не можете на это </a:t>
            </a:r>
            <a:r>
              <a:rPr lang="ru-RU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повлиять. </a:t>
            </a:r>
            <a:endParaRPr lang="ru-RU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20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Немного статистики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Mobiles Share of Total Internet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00808"/>
            <a:ext cx="9163225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5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Немного статистики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Average Mobile Internet Connection Spee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00808"/>
            <a:ext cx="9163225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мы имеем? (2019 год)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000" dirty="0" smtClean="0"/>
              <a:t>52% населения всей земли являются пользователями мобильного </a:t>
            </a:r>
            <a:r>
              <a:rPr lang="ru-RU" sz="2000" dirty="0" smtClean="0"/>
              <a:t>интернета.</a:t>
            </a:r>
            <a:endParaRPr lang="ru-RU" sz="2000" dirty="0" smtClean="0"/>
          </a:p>
          <a:p>
            <a:r>
              <a:rPr lang="ru-RU" sz="2000" dirty="0" smtClean="0"/>
              <a:t>Почти половину (48%) всего времени, которым люди пользуются интернетом в течение дня, они делают это с мобильных устройств</a:t>
            </a:r>
          </a:p>
          <a:p>
            <a:r>
              <a:rPr lang="ru-RU" sz="2000" dirty="0" smtClean="0"/>
              <a:t>Скорость доступа к интернет с мобильных устройств </a:t>
            </a:r>
            <a:r>
              <a:rPr lang="ru-RU" sz="2000" dirty="0"/>
              <a:t>в среднем по всем странам </a:t>
            </a:r>
            <a:r>
              <a:rPr lang="ru-RU" sz="2000" dirty="0" smtClean="0"/>
              <a:t>не менее чем в 4 раза медленнее, чем скорость проводного интернета.</a:t>
            </a:r>
          </a:p>
          <a:p>
            <a:endParaRPr lang="ru-RU" sz="2000" dirty="0" smtClean="0"/>
          </a:p>
          <a:p>
            <a:r>
              <a:rPr lang="ru-RU" sz="2000" b="1" dirty="0" smtClean="0"/>
              <a:t>Таким образом, улучшение скорости загрузки и отображения страниц является одной из важнейших задач, </a:t>
            </a:r>
            <a:r>
              <a:rPr lang="ru-RU" sz="2000" b="1" smtClean="0"/>
              <a:t>позволяющих </a:t>
            </a:r>
            <a:r>
              <a:rPr lang="ru-RU" sz="2000" b="1" smtClean="0"/>
              <a:t>увеличить </a:t>
            </a:r>
            <a:r>
              <a:rPr lang="ru-RU" sz="2000" b="1" dirty="0" smtClean="0"/>
              <a:t>коммерческую привлекательность </a:t>
            </a:r>
            <a:r>
              <a:rPr lang="ru-RU" sz="2000" b="1" dirty="0" err="1" smtClean="0"/>
              <a:t>интернет-ресурса</a:t>
            </a:r>
            <a:r>
              <a:rPr lang="ru-RU" sz="2000" b="1" dirty="0" smtClean="0"/>
              <a:t>.</a:t>
            </a:r>
          </a:p>
          <a:p>
            <a:endParaRPr lang="ru-RU" sz="2000" b="1" dirty="0"/>
          </a:p>
          <a:p>
            <a:r>
              <a:rPr lang="ru-RU" sz="2000" dirty="0" smtClean="0"/>
              <a:t>Это можно сделать увеличением скорости мобильного интернета и развитием технологий отображения страниц на подобных типах устройств.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184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Скорость интернета</a:t>
            </a:r>
            <a:endParaRPr lang="ru-RU" dirty="0"/>
          </a:p>
        </p:txBody>
      </p:sp>
      <p:pic>
        <p:nvPicPr>
          <p:cNvPr id="4" name="Спутники_Starlink_Илона_Маска_опять_впечатлили_белорусов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74" y="1723231"/>
            <a:ext cx="9128478" cy="5134769"/>
          </a:xfrm>
        </p:spPr>
      </p:pic>
    </p:spTree>
    <p:extLst>
      <p:ext uri="{BB962C8B-B14F-4D97-AF65-F5344CB8AC3E}">
        <p14:creationId xmlns:p14="http://schemas.microsoft.com/office/powerpoint/2010/main" val="15458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Технологии. Что думает </a:t>
            </a:r>
            <a:r>
              <a:rPr lang="en-US" dirty="0" smtClean="0"/>
              <a:t>Google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PageSpeed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Insights</a:t>
            </a:r>
            <a:endParaRPr lang="ru-RU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https://developers.google.com/speed/pagespeed/insights/</a:t>
            </a:r>
            <a:endParaRPr lang="en-US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Инструмент, позволяющий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получать отчеты о скорости загрузки страниц на мобильных устройствах и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компьютерах. Данные включают в себя информацию как о модельной загрузке, так и по данным наблюдений у других пользователей.</a:t>
            </a:r>
          </a:p>
          <a:p>
            <a:pPr marL="0" indent="0">
              <a:buNone/>
            </a:pP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Выделяют характеристики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FCP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(первая </a:t>
            </a:r>
            <a:r>
              <a:rPr lang="ru-RU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отрисовка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 и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FID (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первая задержка).</a:t>
            </a:r>
          </a:p>
          <a:p>
            <a:pPr marL="0" indent="0">
              <a:buNone/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0459"/>
              </p:ext>
            </p:extLst>
          </p:nvPr>
        </p:nvGraphicFramePr>
        <p:xfrm>
          <a:off x="539552" y="4581128"/>
          <a:ext cx="8153400" cy="1535430"/>
        </p:xfrm>
        <a:graphic>
          <a:graphicData uri="http://schemas.openxmlformats.org/drawingml/2006/table">
            <a:tbl>
              <a:tblPr/>
              <a:tblGrid>
                <a:gridCol w="2038350"/>
                <a:gridCol w="2038350"/>
                <a:gridCol w="2038350"/>
                <a:gridCol w="2038350"/>
              </a:tblGrid>
              <a:tr h="4572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b="0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Высокая скорость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b="0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Средняя скорость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b="0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Низкая скорость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FCP</a:t>
                      </a:r>
                    </a:p>
                  </a:txBody>
                  <a:tcPr marL="76200" marR="76200" marT="66675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effectLst/>
                        </a:rPr>
                        <a:t>0–1000 мс</a:t>
                      </a:r>
                    </a:p>
                  </a:txBody>
                  <a:tcPr marL="76200" marR="76200" marT="66675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effectLst/>
                        </a:rPr>
                        <a:t>1000–2500 мс</a:t>
                      </a:r>
                    </a:p>
                  </a:txBody>
                  <a:tcPr marL="76200" marR="76200" marT="66675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Более 2500 </a:t>
                      </a:r>
                      <a:r>
                        <a:rPr lang="ru-RU" dirty="0" err="1">
                          <a:effectLst/>
                        </a:rPr>
                        <a:t>мс</a:t>
                      </a:r>
                      <a:endParaRPr lang="ru-RU" dirty="0">
                        <a:effectLst/>
                      </a:endParaRPr>
                    </a:p>
                  </a:txBody>
                  <a:tcPr marL="76200" marR="76200" marT="66675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FID</a:t>
                      </a:r>
                    </a:p>
                  </a:txBody>
                  <a:tcPr marL="76200" marR="76200" marT="66675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effectLst/>
                        </a:rPr>
                        <a:t>0–50 мс</a:t>
                      </a:r>
                    </a:p>
                  </a:txBody>
                  <a:tcPr marL="76200" marR="76200" marT="66675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>
                          <a:effectLst/>
                        </a:rPr>
                        <a:t>50–250 мс</a:t>
                      </a:r>
                    </a:p>
                  </a:txBody>
                  <a:tcPr marL="76200" marR="76200" marT="66675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Более 250 </a:t>
                      </a:r>
                      <a:r>
                        <a:rPr lang="ru-RU" dirty="0" err="1">
                          <a:effectLst/>
                        </a:rPr>
                        <a:t>мс</a:t>
                      </a:r>
                      <a:endParaRPr lang="ru-RU" dirty="0">
                        <a:effectLst/>
                      </a:endParaRPr>
                    </a:p>
                  </a:txBody>
                  <a:tcPr marL="76200" marR="76200" marT="66675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34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724852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92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 счет чего можно ускорить страницы?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sz="2000" dirty="0"/>
              <a:t>#1. Оптимизация картинок на </a:t>
            </a:r>
            <a:r>
              <a:rPr lang="ru-RU" sz="2000" dirty="0" smtClean="0"/>
              <a:t>сайте</a:t>
            </a:r>
          </a:p>
          <a:p>
            <a:pPr marL="0" indent="0" fontAlgn="base">
              <a:buNone/>
            </a:pPr>
            <a:r>
              <a:rPr lang="ru-RU" sz="2000" dirty="0" smtClean="0"/>
              <a:t>#2</a:t>
            </a:r>
            <a:r>
              <a:rPr lang="ru-RU" sz="2000" dirty="0"/>
              <a:t>. Минимизация круговых задержек (RTT)</a:t>
            </a:r>
          </a:p>
          <a:p>
            <a:pPr marL="0" indent="0" fontAlgn="base">
              <a:buNone/>
            </a:pPr>
            <a:r>
              <a:rPr lang="ru-RU" sz="2000" dirty="0" smtClean="0"/>
              <a:t>#</a:t>
            </a:r>
            <a:r>
              <a:rPr lang="ru-RU" sz="2000" dirty="0"/>
              <a:t>3. Настройка </a:t>
            </a:r>
            <a:r>
              <a:rPr lang="ru-RU" sz="2000" dirty="0" smtClean="0"/>
              <a:t>кэширования</a:t>
            </a:r>
            <a:endParaRPr lang="ru-RU" sz="2000" dirty="0"/>
          </a:p>
          <a:p>
            <a:pPr marL="0" indent="0" fontAlgn="base">
              <a:buNone/>
            </a:pPr>
            <a:r>
              <a:rPr lang="ru-RU" sz="2000" dirty="0" smtClean="0"/>
              <a:t>#</a:t>
            </a:r>
            <a:r>
              <a:rPr lang="ru-RU" sz="2000" dirty="0"/>
              <a:t>4. Сокращение числа используемых плагинов и анализ кода</a:t>
            </a:r>
          </a:p>
          <a:p>
            <a:pPr marL="0" indent="0" fontAlgn="base">
              <a:buNone/>
            </a:pPr>
            <a:r>
              <a:rPr lang="ru-RU" sz="2000" dirty="0" smtClean="0"/>
              <a:t>#</a:t>
            </a:r>
            <a:r>
              <a:rPr lang="ru-RU" sz="2000" dirty="0"/>
              <a:t>5. Сокращение числа внешних скриптов</a:t>
            </a:r>
          </a:p>
          <a:p>
            <a:pPr marL="0" indent="0" fontAlgn="base">
              <a:buNone/>
            </a:pPr>
            <a:r>
              <a:rPr lang="ru-RU" sz="2000" dirty="0" smtClean="0"/>
              <a:t>#</a:t>
            </a:r>
            <a:r>
              <a:rPr lang="ru-RU" sz="2000" dirty="0"/>
              <a:t>6. Анализ мобильной версии сайта</a:t>
            </a:r>
          </a:p>
          <a:p>
            <a:pPr marL="0" indent="0" fontAlgn="base">
              <a:buNone/>
            </a:pPr>
            <a:r>
              <a:rPr lang="ru-RU" sz="2000" dirty="0" smtClean="0"/>
              <a:t>#</a:t>
            </a:r>
            <a:r>
              <a:rPr lang="ru-RU" sz="2000" dirty="0"/>
              <a:t>7. Использование облачных сервисов для видео и документов</a:t>
            </a:r>
          </a:p>
          <a:p>
            <a:pPr marL="0" indent="0" fontAlgn="base">
              <a:buNone/>
            </a:pPr>
            <a:r>
              <a:rPr lang="ru-RU" sz="2000" dirty="0" smtClean="0"/>
              <a:t>#</a:t>
            </a:r>
            <a:r>
              <a:rPr lang="ru-RU" sz="2000" dirty="0"/>
              <a:t>8. Использование быстрого хостинга</a:t>
            </a:r>
          </a:p>
          <a:p>
            <a:pPr marL="0" indent="0" fontAlgn="base">
              <a:buNone/>
            </a:pPr>
            <a:r>
              <a:rPr lang="ru-RU" sz="2000" dirty="0" smtClean="0"/>
              <a:t>#</a:t>
            </a:r>
            <a:r>
              <a:rPr lang="ru-RU" sz="2000" dirty="0"/>
              <a:t>9. Использование сети доставки контента (CDN)</a:t>
            </a:r>
          </a:p>
          <a:p>
            <a:pPr marL="0" indent="0" fontAlgn="base">
              <a:buNone/>
            </a:pPr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10. Регулярное А/В </a:t>
            </a:r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</a:rPr>
              <a:t>тестирование</a:t>
            </a:r>
          </a:p>
          <a:p>
            <a:pPr marL="0" indent="0" fontAlgn="base">
              <a:buNone/>
            </a:pP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30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1089</TotalTime>
  <Words>1485</Words>
  <Application>Microsoft Office PowerPoint</Application>
  <PresentationFormat>Экран (4:3)</PresentationFormat>
  <Paragraphs>251</Paragraphs>
  <Slides>27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Начальная</vt:lpstr>
      <vt:lpstr>Google.AMP и Яндекс.Турбо</vt:lpstr>
      <vt:lpstr>Немного статистики</vt:lpstr>
      <vt:lpstr>Немного статистики</vt:lpstr>
      <vt:lpstr>Немного статистики</vt:lpstr>
      <vt:lpstr>Что мы имеем? (2019 год)</vt:lpstr>
      <vt:lpstr>Скорость интернета</vt:lpstr>
      <vt:lpstr>Технологии. Что думает Google?</vt:lpstr>
      <vt:lpstr>Презентация PowerPoint</vt:lpstr>
      <vt:lpstr>За счет чего можно ускорить страницы?</vt:lpstr>
      <vt:lpstr>Google AMP</vt:lpstr>
      <vt:lpstr>https://amp.dev/</vt:lpstr>
      <vt:lpstr>Особенности </vt:lpstr>
      <vt:lpstr>Обобенности</vt:lpstr>
      <vt:lpstr>Особенности</vt:lpstr>
      <vt:lpstr>Особенности</vt:lpstr>
      <vt:lpstr>Структура</vt:lpstr>
      <vt:lpstr>Сравнение</vt:lpstr>
      <vt:lpstr>Яндекс.Турбо</vt:lpstr>
      <vt:lpstr>Преимущества </vt:lpstr>
      <vt:lpstr>Схема работы</vt:lpstr>
      <vt:lpstr>Структура кода</vt:lpstr>
      <vt:lpstr>Элементы турбо-страниц</vt:lpstr>
      <vt:lpstr>Пример стандартного блока</vt:lpstr>
      <vt:lpstr>Как выглядит</vt:lpstr>
      <vt:lpstr>Сравнение скорости загрузки</vt:lpstr>
      <vt:lpstr>Итого</vt:lpstr>
      <vt:lpstr>Минусы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Яндекс.Турбо и Google.AMP</dc:title>
  <dc:creator>luky</dc:creator>
  <cp:lastModifiedBy>luky</cp:lastModifiedBy>
  <cp:revision>22</cp:revision>
  <dcterms:created xsi:type="dcterms:W3CDTF">2020-04-20T13:26:40Z</dcterms:created>
  <dcterms:modified xsi:type="dcterms:W3CDTF">2020-04-21T08:28:20Z</dcterms:modified>
</cp:coreProperties>
</file>